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8" r:id="rId10"/>
    <p:sldId id="279" r:id="rId11"/>
    <p:sldId id="276" r:id="rId12"/>
    <p:sldId id="277" r:id="rId13"/>
    <p:sldId id="264" r:id="rId14"/>
    <p:sldId id="265" r:id="rId15"/>
    <p:sldId id="266" r:id="rId16"/>
    <p:sldId id="267" r:id="rId17"/>
    <p:sldId id="281" r:id="rId18"/>
    <p:sldId id="283" r:id="rId19"/>
    <p:sldId id="282" r:id="rId20"/>
    <p:sldId id="268" r:id="rId21"/>
    <p:sldId id="280" r:id="rId22"/>
    <p:sldId id="269" r:id="rId23"/>
    <p:sldId id="270" r:id="rId24"/>
    <p:sldId id="271" r:id="rId25"/>
    <p:sldId id="272" r:id="rId26"/>
    <p:sldId id="284" r:id="rId27"/>
    <p:sldId id="273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0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E9AFB-5646-45DC-9D32-08FB9B7BD434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39691-08D9-496A-839A-A58D66A5C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836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E9AFB-5646-45DC-9D32-08FB9B7BD434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39691-08D9-496A-839A-A58D66A5C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027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E9AFB-5646-45DC-9D32-08FB9B7BD434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39691-08D9-496A-839A-A58D66A5C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005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E9AFB-5646-45DC-9D32-08FB9B7BD434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39691-08D9-496A-839A-A58D66A5C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442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E9AFB-5646-45DC-9D32-08FB9B7BD434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39691-08D9-496A-839A-A58D66A5C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760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E9AFB-5646-45DC-9D32-08FB9B7BD434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39691-08D9-496A-839A-A58D66A5C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867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E9AFB-5646-45DC-9D32-08FB9B7BD434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39691-08D9-496A-839A-A58D66A5C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54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E9AFB-5646-45DC-9D32-08FB9B7BD434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39691-08D9-496A-839A-A58D66A5C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589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E9AFB-5646-45DC-9D32-08FB9B7BD434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39691-08D9-496A-839A-A58D66A5C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688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E9AFB-5646-45DC-9D32-08FB9B7BD434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39691-08D9-496A-839A-A58D66A5C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5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E9AFB-5646-45DC-9D32-08FB9B7BD434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39691-08D9-496A-839A-A58D66A5C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07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EE9AFB-5646-45DC-9D32-08FB9B7BD434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839691-08D9-496A-839A-A58D66A5C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937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pace.com/25291-sun-sticks-out-a-tongue-of-super-heated-plasma-video.html" TargetMode="External"/><Relationship Id="rId2" Type="http://schemas.openxmlformats.org/officeDocument/2006/relationships/hyperlink" Target="http://www.space.com/25287-major-solar-flare-eruption-video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youtu.be/wisdfag6WIQ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niversetoday.com/24351/what-is-a-star/" TargetMode="External"/><Relationship Id="rId2" Type="http://schemas.openxmlformats.org/officeDocument/2006/relationships/hyperlink" Target="http://science.nationalgeographic.com/science/space/universe/stars-article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hyperlink" Target="http://imagine.gsfc.nasa.gov/docs/science/know_l2/stars.html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The Sun?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028700"/>
            <a:ext cx="77724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676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 descr="http://www.windows2universe.org/sun/images/sunspot_horseshoe_magnet_s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609600"/>
            <a:ext cx="7892341" cy="5663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691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chemeClr val="bg1"/>
                </a:solidFill>
              </a:rPr>
              <a:t>Prominences/Flares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2"/>
              </a:rPr>
              <a:t>http://www.space.com/25287-major-solar-flare-eruption-video.html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  <a:hlinkClick r:id="rId3"/>
              </a:rPr>
              <a:t>http://www.space.com/25291-sun-sticks-out-a-tongue-of-super-heated-plasma-video.html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  <a:hlinkClick r:id="rId4"/>
              </a:rPr>
              <a:t>http://youtu.be/wisdfag6WIQ</a:t>
            </a:r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14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chemeClr val="bg1"/>
                </a:solidFill>
              </a:rPr>
              <a:t>Prominences/Flares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Flares are massive eruptions from the surface of the Sun resulting in huge amounts of charged particle energy ejected into space (CMEs – Coronal Mass Ejections)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Threating to astronauts, damaging to communication systems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Kill shot? Radio/X-Ray/UV radiation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Prominences are large looping structures of solar material tapped by magnetic fields.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70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ucar.edu/news/releases/2009/images/HSS_WHI_landscap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400"/>
            <a:ext cx="9144000" cy="579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110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42" name="Picture 2" descr="http://antarcticarctic.files.wordpress.com/2013/07/solar_wind_and_mag_field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768123"/>
            <a:ext cx="7940530" cy="501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357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 descr="http://4.bp.blogspot.com/_O_L1W8HmE8E/TG7rUqkN5FI/AAAAAAAABy0/UGCj8fKgFzU/s1600/iss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1" y="381000"/>
            <a:ext cx="9141143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682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 descr="http://www.redorbit.com/media/gallery/iss-expedition-29/iss029e0075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9144000" cy="6084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158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dwallace\Pictures\Stellar Photos - Color and Temp\iceland_snaefellsnes_kirkjufell_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662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lovethesepics.com/wp-content/uploads/2011/02/Colorful-Aurora-Borealis-in-Finla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771" y="-20957"/>
            <a:ext cx="9165771" cy="6878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130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bg1"/>
                </a:solidFill>
              </a:rPr>
              <a:t>Aurora Borealis/</a:t>
            </a:r>
            <a:r>
              <a:rPr lang="en-US" dirty="0" err="1" smtClean="0">
                <a:solidFill>
                  <a:schemeClr val="bg1"/>
                </a:solidFill>
              </a:rPr>
              <a:t>Australis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Colors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6386" name="Picture 2" descr="http://ffden-2.phys.uaf.edu/211.fall2000.web.projects/Christina%20Shaw/images/auroracolor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431471"/>
            <a:ext cx="6781800" cy="508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83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3771"/>
            <a:ext cx="5562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The Sun is a star!  There are an incredible amount of stars in the universe.  Yay!  What is a star…?  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5871" y="5934670"/>
            <a:ext cx="73760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2"/>
              </a:rPr>
              <a:t>http://science.nationalgeographic.com/science/space/universe/stars-article/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  <a:hlinkClick r:id="rId3"/>
              </a:rPr>
              <a:t>http://www.universetoday.com/24351/what-is-a-star/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  <a:hlinkClick r:id="rId4"/>
              </a:rPr>
              <a:t>http://imagine.gsfc.nasa.gov/docs/science/know_l2/stars.html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5606534"/>
            <a:ext cx="1360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Useful Links: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" y="2209800"/>
            <a:ext cx="8915400" cy="329320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chemeClr val="bg1"/>
                </a:solidFill>
              </a:rPr>
              <a:t>A star is a huge sphere of very hot, glowing gas. Stars produce their own light and energy by a process called nuclear fusion. Fusion happens when lighter elements are forced to become heavier elements. When this happens, a tremendous amount of energy is created causing the star to heat up and shine. Stars come in a variety of sizes and colors. Our Sun is an average sized yellowish star. Stars which are smaller than our Sun are reddish and larger stars are blue.</a:t>
            </a:r>
            <a:endParaRPr lang="en-US" sz="2600" dirty="0">
              <a:solidFill>
                <a:schemeClr val="bg1"/>
              </a:solidFill>
            </a:endParaRPr>
          </a:p>
        </p:txBody>
      </p:sp>
      <p:pic>
        <p:nvPicPr>
          <p:cNvPr id="2050" name="Picture 2" descr="http://i.bnet.com/blogs/sun_sound1_h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409" y="127736"/>
            <a:ext cx="6646981" cy="664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i.bnet.com/blogs/sun_sound1_h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27736"/>
            <a:ext cx="2050318" cy="2050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3217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bg1"/>
                </a:solidFill>
              </a:rPr>
              <a:t>Solar Interior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3314" name="Picture 2" descr="http://large.stanford.edu/courses/2011/ph241/olson1/images/f1big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338942"/>
            <a:ext cx="6858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373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4338" name="Picture 2" descr="http://naturalfrequency.com/files/nf/solar/solar-fusion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43501"/>
            <a:ext cx="91440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www.windows2universe.org/physical_science/physics/atom_particle/proton_proton_chain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-10886"/>
            <a:ext cx="7391400" cy="5132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02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bg1"/>
                </a:solidFill>
              </a:rPr>
              <a:t>Missing Matter -&gt; Energy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Matter is converted to energy according to Einstein's famous formula:</a:t>
            </a:r>
          </a:p>
          <a:p>
            <a:pPr lvl="1"/>
            <a:r>
              <a:rPr lang="en-US" sz="3200" dirty="0" smtClean="0">
                <a:solidFill>
                  <a:schemeClr val="bg1"/>
                </a:solidFill>
              </a:rPr>
              <a:t>E = mc</a:t>
            </a:r>
            <a:r>
              <a:rPr lang="en-US" sz="3200" baseline="30000" dirty="0" smtClean="0">
                <a:solidFill>
                  <a:schemeClr val="bg1"/>
                </a:solidFill>
              </a:rPr>
              <a:t>2</a:t>
            </a:r>
            <a:r>
              <a:rPr lang="en-US" sz="3200" baseline="30000" dirty="0">
                <a:solidFill>
                  <a:schemeClr val="bg1"/>
                </a:solidFill>
              </a:rPr>
              <a:t> </a:t>
            </a:r>
            <a:endParaRPr lang="en-US" sz="3200" baseline="30000" dirty="0" smtClean="0">
              <a:solidFill>
                <a:schemeClr val="bg1"/>
              </a:solidFill>
            </a:endParaRPr>
          </a:p>
          <a:p>
            <a:pPr lvl="2"/>
            <a:r>
              <a:rPr lang="en-US" sz="2800" dirty="0" smtClean="0">
                <a:solidFill>
                  <a:schemeClr val="bg1"/>
                </a:solidFill>
              </a:rPr>
              <a:t>c = speed of light (3x10</a:t>
            </a:r>
            <a:r>
              <a:rPr lang="en-US" sz="2800" baseline="30000" dirty="0" smtClean="0">
                <a:solidFill>
                  <a:schemeClr val="bg1"/>
                </a:solidFill>
              </a:rPr>
              <a:t>8</a:t>
            </a:r>
            <a:r>
              <a:rPr lang="en-US" sz="2800" dirty="0" smtClean="0">
                <a:solidFill>
                  <a:schemeClr val="bg1"/>
                </a:solidFill>
              </a:rPr>
              <a:t>m/s)</a:t>
            </a:r>
          </a:p>
          <a:p>
            <a:pPr lvl="2"/>
            <a:r>
              <a:rPr lang="en-US" sz="2800" dirty="0" smtClean="0">
                <a:solidFill>
                  <a:schemeClr val="bg1"/>
                </a:solidFill>
              </a:rPr>
              <a:t>M = mass (kg)</a:t>
            </a:r>
          </a:p>
          <a:p>
            <a:pPr lvl="2"/>
            <a:r>
              <a:rPr lang="en-US" sz="2800" dirty="0" smtClean="0">
                <a:solidFill>
                  <a:schemeClr val="bg1"/>
                </a:solidFill>
              </a:rPr>
              <a:t>E = energy (Joules [J]) </a:t>
            </a:r>
          </a:p>
          <a:p>
            <a:pPr lvl="3"/>
            <a:r>
              <a:rPr lang="en-US" sz="2400" dirty="0" smtClean="0">
                <a:solidFill>
                  <a:schemeClr val="bg1"/>
                </a:solidFill>
              </a:rPr>
              <a:t>A Joule is a unit of energy equivalent to the energy needed to apply a force of 1 Newton through a distance of one meter.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064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bg1"/>
                </a:solidFill>
              </a:rPr>
              <a:t>How much energy in matter?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8434" name="Picture 2" descr="http://1.bp.blogspot.com/-d4QPEbsiSlE/Tw_VOuQB4jI/AAAAAAAAAlk/JqPRS-GyywU/s1600/02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457200" y="1371600"/>
            <a:ext cx="3802384" cy="5071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5486400" y="3602515"/>
            <a:ext cx="1627414" cy="609600"/>
            <a:chOff x="5257800" y="2667000"/>
            <a:chExt cx="1627414" cy="60960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5257800" y="2667000"/>
              <a:ext cx="1600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5285014" y="3276600"/>
              <a:ext cx="1600200" cy="0"/>
            </a:xfrm>
            <a:prstGeom prst="line">
              <a:avLst/>
            </a:prstGeom>
            <a:ln w="889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5217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inapcache.boston.com/universal/site_graphics/blogs/bigpicture/coal/bp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74128"/>
            <a:ext cx="8839200" cy="5883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239877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The equivalent of energy that would be produced by burning 1000 tons of coal!!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53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bg1"/>
                </a:solidFill>
              </a:rPr>
              <a:t>Solar Fusion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4 million tons of Hydrogen converted to energy every second in Solar core!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This consumes 600 million tons of Hydrogen “fuel” every second!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How long can such fuel consumption keep up before the Sun run’s out?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At present rate: about another 100 billion years!!  Conclusion?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151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bg1"/>
                </a:solidFill>
              </a:rPr>
              <a:t>Solar Fusion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The Sun can last for a long time, however it will not last for another 100 billion years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In about 4.5 billion years, the Sun will swell into a </a:t>
            </a:r>
            <a:r>
              <a:rPr lang="en-US" i="1" u="sng" dirty="0" smtClean="0">
                <a:solidFill>
                  <a:schemeClr val="bg1"/>
                </a:solidFill>
              </a:rPr>
              <a:t>Red Giant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star.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This will happen b/c the Sun has run out of Hydrogen fuel in its core, resulting in less outward pressure and gravitational contraction, leading to increased pressure/temp. and fusion of heavier elements.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1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http://large.stanford.edu/courses/2011/ph241/olson1/images/f1big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56" y="0"/>
            <a:ext cx="9176656" cy="6882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551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chemeClr val="bg1"/>
                </a:solidFill>
              </a:rPr>
              <a:t>The Sun – Our Star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One of many stars in the Milky Way, but extremely important to us…why?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Energy, understanding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 ball of gas, which can be generally thought of as having four “layers”: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Solar interior, visible surface (photosphere) and two atmospheric components (chromosphere and corona)</a:t>
            </a:r>
          </a:p>
        </p:txBody>
      </p:sp>
    </p:spTree>
    <p:extLst>
      <p:ext uri="{BB962C8B-B14F-4D97-AF65-F5344CB8AC3E}">
        <p14:creationId xmlns:p14="http://schemas.microsoft.com/office/powerpoint/2010/main" val="378528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AutoShape 2" descr="https://www.cfa.harvard.edu/~pwilliam/htmltalk/assets/wp-Sun_poster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35" y="304800"/>
            <a:ext cx="9354741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609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ohowww.nascom.nasa.gov/classroom/illustrations/SunSiz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" y="174171"/>
            <a:ext cx="9165770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780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solarsystemquick.com/images/sun_compared_earth_siz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86" y="-2498271"/>
            <a:ext cx="9334500" cy="933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353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chemeClr val="bg1"/>
                </a:solidFill>
              </a:rPr>
              <a:t>Solar Activity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6146" name="Picture 2" descr="http://www.kidsastronomy.com/Sun%20spot-Earth%20size%20comparis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9400"/>
            <a:ext cx="9144000" cy="256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3400" y="1295400"/>
            <a:ext cx="716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Sunspots: dark regions on the Sun that are slightly cooler than surrounding surface, and are associated with very strong magnetic activity.  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6148" name="Picture 4" descr="http://www.arrl.org/images/view/News/sunspot0827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913" y="-8004"/>
            <a:ext cx="6492173" cy="686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2220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chemeClr val="bg1"/>
                </a:solidFill>
              </a:rPr>
              <a:t>Sunspots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Observed throughout antiquity (try looking at the sun at its lowest point in the sky, or through a cloud bank and you can occasionally see them unaided)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Deduction of Solar Rotation rate and differential rotation nature from sunspot observation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Dark spot?  Not really.  Many X brighter than Full Moon.  Its relative.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094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chemeClr val="bg1"/>
                </a:solidFill>
              </a:rPr>
              <a:t>Sunspots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8194" name="Picture 2" descr="http://astronomy.nju.edu.cn/~lixd/GA/AT4/AT416/IMAGES/AACHCZ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0"/>
            <a:ext cx="8269448" cy="685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744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2156</TotalTime>
  <Words>562</Words>
  <Application>Microsoft Office PowerPoint</Application>
  <PresentationFormat>On-screen Show (4:3)</PresentationFormat>
  <Paragraphs>48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The Sun?</vt:lpstr>
      <vt:lpstr>PowerPoint Presentation</vt:lpstr>
      <vt:lpstr>The Sun – Our Star</vt:lpstr>
      <vt:lpstr>PowerPoint Presentation</vt:lpstr>
      <vt:lpstr>PowerPoint Presentation</vt:lpstr>
      <vt:lpstr>PowerPoint Presentation</vt:lpstr>
      <vt:lpstr>Solar Activity</vt:lpstr>
      <vt:lpstr>Sunspots</vt:lpstr>
      <vt:lpstr>Sunspots</vt:lpstr>
      <vt:lpstr>PowerPoint Presentation</vt:lpstr>
      <vt:lpstr>Prominences/Flares</vt:lpstr>
      <vt:lpstr>Prominences/Flares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Aurora Borealis/Australis Colors</vt:lpstr>
      <vt:lpstr>Solar Interior</vt:lpstr>
      <vt:lpstr>PowerPoint Presentation</vt:lpstr>
      <vt:lpstr>Missing Matter -&gt; Energy</vt:lpstr>
      <vt:lpstr>How much energy in matter?</vt:lpstr>
      <vt:lpstr>PowerPoint Presentation</vt:lpstr>
      <vt:lpstr>Solar Fusion</vt:lpstr>
      <vt:lpstr>Solar Fusion</vt:lpstr>
      <vt:lpstr>PowerPoint Presentation</vt:lpstr>
    </vt:vector>
  </TitlesOfParts>
  <Company>QCSD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Sun, Stellar Properties &amp; Stellar Evolution</dc:title>
  <dc:creator>Builder</dc:creator>
  <cp:lastModifiedBy>Builder</cp:lastModifiedBy>
  <cp:revision>30</cp:revision>
  <dcterms:created xsi:type="dcterms:W3CDTF">2014-04-03T00:53:28Z</dcterms:created>
  <dcterms:modified xsi:type="dcterms:W3CDTF">2014-04-04T12:49:57Z</dcterms:modified>
</cp:coreProperties>
</file>